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975BC-613B-426D-82EB-FB99D6C2FFE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1C47F-D9DD-4085-939E-AFC61EB5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E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6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04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E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6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42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2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34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7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16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193-A18E-4BED-8A3E-439B3AB732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72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8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6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4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0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7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tren, duman, iz, bina içeren bir resim&#10;&#10;Açıklama otomatik olarak oluşturuldu">
            <a:extLst>
              <a:ext uri="{FF2B5EF4-FFF2-40B4-BE49-F238E27FC236}">
                <a16:creationId xmlns:a16="http://schemas.microsoft.com/office/drawing/2014/main" id="{9EC64C9C-F7AC-4541-979B-B41F9172C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A461419-632E-F207-AAF8-58383B3F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191" y="326569"/>
            <a:ext cx="10190071" cy="2594826"/>
          </a:xfrm>
        </p:spPr>
        <p:txBody>
          <a:bodyPr anchor="t">
            <a:noAutofit/>
          </a:bodyPr>
          <a:lstStyle/>
          <a:p>
            <a:pPr algn="r"/>
            <a:r>
              <a:rPr lang="tr-TR" sz="5000" dirty="0" err="1">
                <a:solidFill>
                  <a:srgbClr val="FFFFFF"/>
                </a:solidFill>
              </a:rPr>
              <a:t>Environmental</a:t>
            </a:r>
            <a:r>
              <a:rPr lang="tr-TR" sz="5000" dirty="0">
                <a:solidFill>
                  <a:srgbClr val="FFFFFF"/>
                </a:solidFill>
              </a:rPr>
              <a:t> </a:t>
            </a:r>
            <a:r>
              <a:rPr lang="tr-TR" sz="5000" dirty="0" err="1">
                <a:solidFill>
                  <a:srgbClr val="FFFFFF"/>
                </a:solidFill>
              </a:rPr>
              <a:t>Protection</a:t>
            </a:r>
            <a:r>
              <a:rPr lang="tr-TR" sz="5000" dirty="0">
                <a:solidFill>
                  <a:srgbClr val="FFFFFF"/>
                </a:solidFill>
              </a:rPr>
              <a:t>, </a:t>
            </a:r>
            <a:r>
              <a:rPr lang="tr-TR" sz="5000" dirty="0" err="1">
                <a:solidFill>
                  <a:srgbClr val="FFFFFF"/>
                </a:solidFill>
              </a:rPr>
              <a:t>Occupational</a:t>
            </a:r>
            <a:r>
              <a:rPr lang="tr-TR" sz="5000" dirty="0">
                <a:solidFill>
                  <a:srgbClr val="FFFFFF"/>
                </a:solidFill>
              </a:rPr>
              <a:t> </a:t>
            </a:r>
            <a:r>
              <a:rPr lang="tr-TR" sz="5000" dirty="0" err="1">
                <a:solidFill>
                  <a:srgbClr val="FFFFFF"/>
                </a:solidFill>
              </a:rPr>
              <a:t>Health</a:t>
            </a:r>
            <a:r>
              <a:rPr lang="tr-TR" sz="5000" dirty="0">
                <a:solidFill>
                  <a:srgbClr val="FFFFFF"/>
                </a:solidFill>
              </a:rPr>
              <a:t> </a:t>
            </a:r>
            <a:r>
              <a:rPr lang="tr-TR" sz="5000" dirty="0" err="1">
                <a:solidFill>
                  <a:srgbClr val="FFFFFF"/>
                </a:solidFill>
              </a:rPr>
              <a:t>and</a:t>
            </a:r>
            <a:r>
              <a:rPr lang="tr-TR" sz="5000" dirty="0">
                <a:solidFill>
                  <a:srgbClr val="FFFFFF"/>
                </a:solidFill>
              </a:rPr>
              <a:t> </a:t>
            </a:r>
            <a:r>
              <a:rPr lang="tr-TR" sz="5000" dirty="0" err="1">
                <a:solidFill>
                  <a:srgbClr val="FFFFFF"/>
                </a:solidFill>
              </a:rPr>
              <a:t>Safety</a:t>
            </a:r>
            <a:br>
              <a:rPr lang="tr-TR" sz="5000" dirty="0">
                <a:solidFill>
                  <a:srgbClr val="FFFFFF"/>
                </a:solidFill>
              </a:rPr>
            </a:br>
            <a:r>
              <a:rPr lang="tr-TR" sz="5000" dirty="0">
                <a:solidFill>
                  <a:srgbClr val="FFFFFF"/>
                </a:solidFill>
              </a:rPr>
              <a:t>13</a:t>
            </a:r>
            <a:endParaRPr lang="en-US" sz="5000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4CD919F-7CFE-1D59-4B89-F3A73299C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5019" y="5696058"/>
            <a:ext cx="9781327" cy="1117667"/>
          </a:xfrm>
        </p:spPr>
        <p:txBody>
          <a:bodyPr anchor="b">
            <a:normAutofit/>
          </a:bodyPr>
          <a:lstStyle/>
          <a:p>
            <a:r>
              <a:rPr lang="tr-TR" sz="2200" b="1" dirty="0" err="1">
                <a:solidFill>
                  <a:srgbClr val="FFFFFF"/>
                </a:solidFill>
              </a:rPr>
              <a:t>Assoc</a:t>
            </a:r>
            <a:r>
              <a:rPr lang="tr-TR" sz="2200" b="1" dirty="0">
                <a:solidFill>
                  <a:srgbClr val="FFFFFF"/>
                </a:solidFill>
              </a:rPr>
              <a:t>. Prof. Dr. Fatma Tuğçe ŞENBERBER DUMANLI</a:t>
            </a:r>
          </a:p>
          <a:p>
            <a:r>
              <a:rPr lang="tr-TR" sz="2200" b="1" dirty="0">
                <a:solidFill>
                  <a:srgbClr val="FFFFFF"/>
                </a:solidFill>
              </a:rPr>
              <a:t>fatma.senberber@nisantasi.edu.tr</a:t>
            </a:r>
            <a:endParaRPr lang="en-US" sz="2200" b="1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1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-8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b="1" dirty="0"/>
              <a:t>Which of the following is not mobbing?</a:t>
            </a:r>
          </a:p>
          <a:p>
            <a:pPr marL="45720" indent="0">
              <a:buNone/>
            </a:pPr>
            <a:r>
              <a:rPr lang="en-US" sz="2000" dirty="0"/>
              <a:t>A) Not allowing self-expression</a:t>
            </a:r>
          </a:p>
          <a:p>
            <a:pPr marL="45720" indent="0">
              <a:buNone/>
            </a:pPr>
            <a:r>
              <a:rPr lang="en-US" sz="2000" dirty="0"/>
              <a:t>B) Employment in unqualified jobs</a:t>
            </a:r>
          </a:p>
          <a:p>
            <a:pPr marL="45720" indent="0">
              <a:buNone/>
            </a:pPr>
            <a:r>
              <a:rPr lang="en-US" sz="2000" dirty="0"/>
              <a:t>C) Social isolation</a:t>
            </a:r>
          </a:p>
          <a:p>
            <a:pPr marL="45720" indent="0">
              <a:buNone/>
            </a:pPr>
            <a:r>
              <a:rPr lang="en-US" sz="2000" dirty="0"/>
              <a:t>D) Participation in decisions</a:t>
            </a:r>
          </a:p>
          <a:p>
            <a:pPr marL="45720" indent="0">
              <a:buNone/>
            </a:pPr>
            <a:r>
              <a:rPr lang="en-US" sz="2000" dirty="0"/>
              <a:t>E) Preventing communication</a:t>
            </a:r>
            <a:endParaRPr lang="en-GB" sz="2000" dirty="0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0DD020E-82E7-FF67-751D-ABB4A6155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3" r="28679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00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-9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GB" sz="2400" b="1" dirty="0"/>
              <a:t>Which of the following is </a:t>
            </a:r>
            <a:r>
              <a:rPr lang="tr-TR" sz="2400" b="1" dirty="0"/>
              <a:t>not </a:t>
            </a:r>
            <a:r>
              <a:rPr lang="tr-TR" sz="2400" b="1" dirty="0" err="1"/>
              <a:t>suitable</a:t>
            </a:r>
            <a:r>
              <a:rPr lang="tr-TR" sz="2400" b="1" dirty="0"/>
              <a:t> </a:t>
            </a:r>
            <a:r>
              <a:rPr lang="en-GB" sz="2400" b="1" dirty="0"/>
              <a:t>to extinguish Class B liquid fires?</a:t>
            </a:r>
          </a:p>
          <a:p>
            <a:pPr marL="45720" indent="0">
              <a:buNone/>
            </a:pPr>
            <a:r>
              <a:rPr lang="en-GB" sz="2400" dirty="0"/>
              <a:t>A) Fire extinguisher containing dry chemical powder</a:t>
            </a:r>
          </a:p>
          <a:p>
            <a:pPr marL="45720" indent="0">
              <a:buNone/>
            </a:pPr>
            <a:r>
              <a:rPr lang="en-GB" sz="2400" dirty="0"/>
              <a:t>B) Fire extinguisher containing foam</a:t>
            </a:r>
          </a:p>
          <a:p>
            <a:pPr marL="45720" indent="0">
              <a:buNone/>
            </a:pPr>
            <a:r>
              <a:rPr lang="en-GB" sz="2400" dirty="0"/>
              <a:t>C) Water</a:t>
            </a:r>
          </a:p>
          <a:p>
            <a:pPr marL="45720" indent="0">
              <a:buNone/>
            </a:pPr>
            <a:r>
              <a:rPr lang="en-GB" sz="2400" dirty="0"/>
              <a:t>D) Fire extinguisher containing carbon dioxide</a:t>
            </a:r>
          </a:p>
          <a:p>
            <a:pPr marL="45720" indent="0">
              <a:buNone/>
            </a:pPr>
            <a:r>
              <a:rPr lang="en-GB" sz="2400" dirty="0"/>
              <a:t>E) Sand</a:t>
            </a:r>
          </a:p>
        </p:txBody>
      </p:sp>
      <p:pic>
        <p:nvPicPr>
          <p:cNvPr id="45" name="Picture 4" descr="Fire extinguisher and hose reel in hotel corridor">
            <a:extLst>
              <a:ext uri="{FF2B5EF4-FFF2-40B4-BE49-F238E27FC236}">
                <a16:creationId xmlns:a16="http://schemas.microsoft.com/office/drawing/2014/main" id="{02B0256C-7623-0827-B90B-DEA424728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0" r="35210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15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Question</a:t>
            </a:r>
            <a:r>
              <a:rPr lang="tr-TR" dirty="0"/>
              <a:t> -10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>Which of the following is wrong about personal protective equipment (PPE)?</a:t>
            </a:r>
          </a:p>
          <a:p>
            <a:pPr marL="4572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A) PPE must be suitable for the job to be used and must provide adequate protection.</a:t>
            </a:r>
          </a:p>
          <a:p>
            <a:pPr marL="4572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B) PPE does not eliminate the danger, prevents or minimizes the adverse effect from the danger.</a:t>
            </a:r>
          </a:p>
          <a:p>
            <a:pPr marL="4572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C) PPE selection varies according to the gender of the employee.</a:t>
            </a:r>
          </a:p>
          <a:p>
            <a:pPr marL="4572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D) An employee who does not use PPE and continues not to use it despite being warned may be dismissed without compensation.</a:t>
            </a:r>
          </a:p>
          <a:p>
            <a:pPr marL="4572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E) PPE use is the last </a:t>
            </a:r>
            <a:r>
              <a:rPr lang="tr-TR" dirty="0" err="1">
                <a:solidFill>
                  <a:schemeClr val="tx1"/>
                </a:solidFill>
              </a:rPr>
              <a:t>choice</a:t>
            </a:r>
            <a:r>
              <a:rPr lang="en-US" dirty="0">
                <a:solidFill>
                  <a:schemeClr val="tx1"/>
                </a:solidFill>
              </a:rPr>
              <a:t> in basic protection methods.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4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3F5030-FEE4-49DD-B895-879942896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tr-TR" sz="4000" i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"/>
              </a:rPr>
              <a:t>GOOD LUCK ON YOUR EXAMS</a:t>
            </a:r>
          </a:p>
          <a:p>
            <a:pPr marL="45720" indent="0" algn="ctr">
              <a:buNone/>
            </a:pPr>
            <a:r>
              <a:rPr lang="tr-T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"/>
                <a:sym typeface="Wingdings" panose="05000000000000000000" pitchFamily="2" charset="2"/>
              </a:rPr>
              <a:t> </a:t>
            </a:r>
            <a:endParaRPr lang="en-GB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37CC-DEAB-B45B-5A6A-67201D599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5" r="26870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55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185866-23F1-4646-8241-13002999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dirty="0">
                <a:solidFill>
                  <a:srgbClr val="000000"/>
                </a:solidFill>
                <a:effectLst/>
                <a:latin typeface="Roboto"/>
              </a:rPr>
              <a:t>END OF THE SEMESTER...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7A616D-9657-440A-9F0B-18BE7A564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5257"/>
            <a:ext cx="9872871" cy="4310743"/>
          </a:xfrm>
        </p:spPr>
        <p:txBody>
          <a:bodyPr>
            <a:normAutofit lnSpcReduction="10000"/>
          </a:bodyPr>
          <a:lstStyle/>
          <a:p>
            <a:r>
              <a:rPr lang="en-US" sz="2400" b="0" i="0" u="sng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SUBJECTS:</a:t>
            </a:r>
            <a:endParaRPr lang="tr-TR" sz="2400" b="0" i="0" u="sng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r>
              <a:rPr lang="tr-TR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ire </a:t>
            </a:r>
            <a:endParaRPr lang="tr-TR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Fire protection </a:t>
            </a:r>
            <a:endParaRPr lang="tr-TR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Biological risk factors </a:t>
            </a:r>
            <a:endParaRPr lang="tr-TR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Psychosocial risk factors </a:t>
            </a:r>
            <a:endParaRPr lang="tr-TR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Basic protection methods in OHS </a:t>
            </a:r>
            <a:endParaRPr lang="tr-TR" sz="24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buFontTx/>
              <a:buChar char="-"/>
            </a:pPr>
            <a:endParaRPr lang="tr-TR" sz="2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sng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DATE: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Follow the announcements </a:t>
            </a:r>
            <a:r>
              <a:rPr lang="tr-TR" sz="2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about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exam calendar on the website of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Nişantaşı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University.</a:t>
            </a:r>
            <a:endParaRPr lang="en-GB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52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4390807" cy="59760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Question</a:t>
            </a:r>
            <a:r>
              <a:rPr lang="tr-TR" dirty="0"/>
              <a:t> -1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1127446"/>
            <a:ext cx="7307756" cy="5713614"/>
          </a:xfrm>
        </p:spPr>
        <p:txBody>
          <a:bodyPr>
            <a:normAutofit lnSpcReduction="10000"/>
          </a:bodyPr>
          <a:lstStyle/>
          <a:p>
            <a:pPr marL="45720" indent="0" algn="just">
              <a:lnSpc>
                <a:spcPct val="100000"/>
              </a:lnSpc>
              <a:buNone/>
            </a:pPr>
            <a:r>
              <a:rPr lang="en-US" sz="2400" b="1" dirty="0"/>
              <a:t>Which of the following is wrong regarding the hygiene measures to be taken in work related to work with biological risk factors?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n-US" sz="2400" dirty="0"/>
              <a:t>A) Workers will not eat or drink in work areas where there is a risk of contamination of biological agents.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n-US" sz="2400" dirty="0"/>
              <a:t>B) Workers will be provided with suitable protective clothing or other suitable special clothing.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n-US" sz="2400" dirty="0"/>
              <a:t>C) Protective equipment will be stored properly in a specific place.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n-US" sz="2400" dirty="0"/>
              <a:t>D) Washing and toilet facilities with suitable and sufficient cleaning materials such as eye wash liquids and skin antiseptics will be provided to the workers.</a:t>
            </a:r>
          </a:p>
          <a:p>
            <a:pPr marL="45720" indent="0" algn="just">
              <a:lnSpc>
                <a:spcPct val="100000"/>
              </a:lnSpc>
              <a:buNone/>
            </a:pPr>
            <a:r>
              <a:rPr lang="en-US" sz="2400" dirty="0"/>
              <a:t>E) Trainings given to workers against biological risks are subject to a fee.</a:t>
            </a:r>
            <a:endParaRPr lang="en-GB" sz="2400" dirty="0"/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BA96FDE0-C9CE-61A8-7B34-D22C038B1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58" r="1"/>
          <a:stretch/>
        </p:blipFill>
        <p:spPr>
          <a:xfrm>
            <a:off x="8913236" y="9"/>
            <a:ext cx="3278764" cy="6861077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09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-2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 fontScale="92500" lnSpcReduction="20000"/>
          </a:bodyPr>
          <a:lstStyle/>
          <a:p>
            <a:pPr marL="45720" indent="0" algn="just">
              <a:buNone/>
            </a:pPr>
            <a:r>
              <a:rPr lang="en-US" sz="2400" b="1"/>
              <a:t>According to the regulation on the protection of buildings from fire, which of the following is not a fire class?</a:t>
            </a:r>
          </a:p>
          <a:p>
            <a:pPr marL="45720" indent="0" algn="just">
              <a:buNone/>
            </a:pPr>
            <a:r>
              <a:rPr lang="en-US" sz="2400"/>
              <a:t>A) Solid fires</a:t>
            </a:r>
          </a:p>
          <a:p>
            <a:pPr marL="45720" indent="0" algn="just">
              <a:buNone/>
            </a:pPr>
            <a:r>
              <a:rPr lang="en-US" sz="2400"/>
              <a:t>B) Liquid fires</a:t>
            </a:r>
          </a:p>
          <a:p>
            <a:pPr marL="45720" indent="0" algn="just">
              <a:buNone/>
            </a:pPr>
            <a:r>
              <a:rPr lang="en-US" sz="2400"/>
              <a:t>C) Gas fires</a:t>
            </a:r>
          </a:p>
          <a:p>
            <a:pPr marL="45720" indent="0" algn="just">
              <a:buNone/>
            </a:pPr>
            <a:r>
              <a:rPr lang="en-US" sz="2400"/>
              <a:t>D) Chemical metal fires</a:t>
            </a:r>
          </a:p>
          <a:p>
            <a:pPr marL="45720" indent="0" algn="just">
              <a:buNone/>
            </a:pPr>
            <a:r>
              <a:rPr lang="en-US" sz="2400"/>
              <a:t>E) Electric fires</a:t>
            </a:r>
            <a:endParaRPr lang="en-GB" sz="2400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F2E460B1-76CF-F15E-E761-8B465AA5B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49" r="17349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40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-3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dirty="0"/>
              <a:t>Which factors must be together in order for the burning event to occur?</a:t>
            </a:r>
          </a:p>
          <a:p>
            <a:pPr marL="45720" indent="0">
              <a:buNone/>
            </a:pPr>
            <a:r>
              <a:rPr lang="en-US" sz="2400" dirty="0"/>
              <a:t>A) Nitrogen, oxygen, heat</a:t>
            </a:r>
          </a:p>
          <a:p>
            <a:pPr marL="45720" indent="0">
              <a:buNone/>
            </a:pPr>
            <a:r>
              <a:rPr lang="en-US" sz="2400" dirty="0"/>
              <a:t>B) Flammable material, oxygen, heat</a:t>
            </a:r>
          </a:p>
          <a:p>
            <a:pPr marL="45720" indent="0">
              <a:buNone/>
            </a:pPr>
            <a:r>
              <a:rPr lang="en-US" sz="2400" dirty="0"/>
              <a:t>C) Corrosive substance oxygen, heat</a:t>
            </a:r>
          </a:p>
          <a:p>
            <a:pPr marL="45720" indent="0">
              <a:buNone/>
            </a:pPr>
            <a:r>
              <a:rPr lang="en-US" sz="2400" dirty="0"/>
              <a:t>D) Flammable material, heat, flame</a:t>
            </a:r>
          </a:p>
          <a:p>
            <a:pPr marL="45720" indent="0">
              <a:buNone/>
            </a:pPr>
            <a:r>
              <a:rPr lang="en-US" sz="2400" dirty="0"/>
              <a:t>E) Corrosive substance, flame, heat</a:t>
            </a:r>
            <a:endParaRPr lang="en-GB" sz="2400" dirty="0"/>
          </a:p>
        </p:txBody>
      </p:sp>
      <p:pic>
        <p:nvPicPr>
          <p:cNvPr id="4" name="Picture 4" descr="Wood human figure">
            <a:extLst>
              <a:ext uri="{FF2B5EF4-FFF2-40B4-BE49-F238E27FC236}">
                <a16:creationId xmlns:a16="http://schemas.microsoft.com/office/drawing/2014/main" id="{F4A126C7-7C07-A587-AC2A-670D6B19B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" r="51005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40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-4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 fontScale="92500" lnSpcReduction="20000"/>
          </a:bodyPr>
          <a:lstStyle/>
          <a:p>
            <a:pPr marL="45720" indent="0" algn="just">
              <a:buNone/>
            </a:pPr>
            <a:r>
              <a:rPr lang="en-US" sz="2400" b="1" dirty="0"/>
              <a:t>Which of the following is a situation that will not pose a psychosocial hazard in the workplace?</a:t>
            </a:r>
          </a:p>
          <a:p>
            <a:pPr marL="45720" indent="0" algn="just">
              <a:buNone/>
            </a:pPr>
            <a:r>
              <a:rPr lang="en-US" sz="2400" dirty="0"/>
              <a:t>A) Efficient teamwork</a:t>
            </a:r>
          </a:p>
          <a:p>
            <a:pPr marL="45720" indent="0" algn="just">
              <a:buNone/>
            </a:pPr>
            <a:r>
              <a:rPr lang="en-US" sz="2400" dirty="0"/>
              <a:t>B) Role conflict</a:t>
            </a:r>
          </a:p>
          <a:p>
            <a:pPr marL="45720" indent="0" algn="just">
              <a:buNone/>
            </a:pPr>
            <a:r>
              <a:rPr lang="en-US" sz="2400" dirty="0"/>
              <a:t>C) Insufficient role</a:t>
            </a:r>
          </a:p>
          <a:p>
            <a:pPr marL="45720" indent="0" algn="just">
              <a:buNone/>
            </a:pPr>
            <a:r>
              <a:rPr lang="en-US" sz="2400" dirty="0"/>
              <a:t>D) Role ambiguity</a:t>
            </a:r>
          </a:p>
          <a:p>
            <a:pPr marL="45720" indent="0" algn="just">
              <a:buNone/>
            </a:pPr>
            <a:r>
              <a:rPr lang="en-US" sz="2400" dirty="0"/>
              <a:t>E) Mobbing</a:t>
            </a:r>
            <a:endParaRPr lang="en-GB" sz="2400" dirty="0"/>
          </a:p>
        </p:txBody>
      </p:sp>
      <p:pic>
        <p:nvPicPr>
          <p:cNvPr id="45" name="Picture 4" descr="Checkmate in a chess game">
            <a:extLst>
              <a:ext uri="{FF2B5EF4-FFF2-40B4-BE49-F238E27FC236}">
                <a16:creationId xmlns:a16="http://schemas.microsoft.com/office/drawing/2014/main" id="{416D829D-4C8A-E3C0-E6B1-4F806F7CC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8" r="17042" b="2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74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-5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935" y="2362588"/>
            <a:ext cx="5798306" cy="3683881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n-US" sz="2400" b="1" dirty="0"/>
              <a:t>Which of the following is not a condition caused by exposure to biological risk factors?</a:t>
            </a:r>
            <a:endParaRPr lang="tr-TR" sz="2400" b="1" dirty="0"/>
          </a:p>
          <a:p>
            <a:pPr marL="45720" indent="0" algn="just">
              <a:buNone/>
            </a:pPr>
            <a:r>
              <a:rPr lang="en-US" sz="2400" dirty="0"/>
              <a:t>A) Eye allergy </a:t>
            </a:r>
            <a:endParaRPr lang="tr-TR" sz="2400" dirty="0"/>
          </a:p>
          <a:p>
            <a:pPr marL="45720" indent="0" algn="just">
              <a:buNone/>
            </a:pPr>
            <a:r>
              <a:rPr lang="en-US" sz="2400" dirty="0"/>
              <a:t>B) Hepatitis </a:t>
            </a:r>
            <a:endParaRPr lang="tr-TR" sz="2400" dirty="0"/>
          </a:p>
          <a:p>
            <a:pPr marL="45720" indent="0" algn="just">
              <a:buNone/>
            </a:pPr>
            <a:r>
              <a:rPr lang="en-US" sz="2400" dirty="0"/>
              <a:t>C) COVID-19 </a:t>
            </a:r>
            <a:endParaRPr lang="tr-TR" sz="2400" dirty="0"/>
          </a:p>
          <a:p>
            <a:pPr marL="45720" indent="0" algn="just">
              <a:buNone/>
            </a:pPr>
            <a:r>
              <a:rPr lang="en-US" sz="2400" dirty="0"/>
              <a:t>D) Temporary hearing loss </a:t>
            </a:r>
            <a:endParaRPr lang="tr-TR" sz="2400" dirty="0"/>
          </a:p>
          <a:p>
            <a:pPr marL="45720" indent="0" algn="just">
              <a:buNone/>
            </a:pPr>
            <a:r>
              <a:rPr lang="en-US" sz="2400" dirty="0"/>
              <a:t>E) Common cold</a:t>
            </a:r>
            <a:endParaRPr lang="en-GB" sz="2400" dirty="0"/>
          </a:p>
        </p:txBody>
      </p:sp>
      <p:pic>
        <p:nvPicPr>
          <p:cNvPr id="7" name="Graphic 6" descr="Stetoskop">
            <a:extLst>
              <a:ext uri="{FF2B5EF4-FFF2-40B4-BE49-F238E27FC236}">
                <a16:creationId xmlns:a16="http://schemas.microsoft.com/office/drawing/2014/main" id="{2F7370C3-C3AC-7D03-86D6-C1745EF61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1773" y="1406712"/>
            <a:ext cx="4339729" cy="4339729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54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Question</a:t>
            </a:r>
            <a:r>
              <a:rPr lang="tr-TR" dirty="0"/>
              <a:t> -6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719943"/>
            <a:ext cx="10765971" cy="4376057"/>
          </a:xfrm>
        </p:spPr>
        <p:txBody>
          <a:bodyPr>
            <a:noAutofit/>
          </a:bodyPr>
          <a:lstStyle/>
          <a:p>
            <a:pPr marL="560070" indent="-514350" algn="just">
              <a:buFont typeface="+mj-lt"/>
              <a:buAutoNum type="romanUcPeriod"/>
            </a:pPr>
            <a:r>
              <a:rPr lang="en-US" sz="2000" b="1" dirty="0">
                <a:solidFill>
                  <a:schemeClr val="tx1"/>
                </a:solidFill>
              </a:rPr>
              <a:t>The situation where the employee cannot benefit from his / her skills and training</a:t>
            </a:r>
          </a:p>
          <a:p>
            <a:pPr marL="560070" indent="-514350" algn="just">
              <a:buFont typeface="+mj-lt"/>
              <a:buAutoNum type="romanUcPeriod"/>
            </a:pPr>
            <a:r>
              <a:rPr lang="en-US" sz="2000" b="1" dirty="0">
                <a:solidFill>
                  <a:schemeClr val="tx1"/>
                </a:solidFill>
              </a:rPr>
              <a:t>The situation where the employee is not sufficiently informed about his role in the job</a:t>
            </a:r>
          </a:p>
          <a:p>
            <a:pPr marL="560070" indent="-514350" algn="just">
              <a:buFont typeface="+mj-lt"/>
              <a:buAutoNum type="romanUcPeriod"/>
            </a:pPr>
            <a:r>
              <a:rPr lang="en-US" sz="2000" b="1" dirty="0">
                <a:solidFill>
                  <a:schemeClr val="tx1"/>
                </a:solidFill>
              </a:rPr>
              <a:t>The situation where the employee is asked to take on roles that are incompatible with each other</a:t>
            </a:r>
          </a:p>
          <a:p>
            <a:pPr marL="533400" indent="0" algn="just">
              <a:buNone/>
            </a:pPr>
            <a:r>
              <a:rPr lang="en-US" sz="2000" b="1" dirty="0">
                <a:solidFill>
                  <a:schemeClr val="tx1"/>
                </a:solidFill>
              </a:rPr>
              <a:t>Which of the above refer to the following respectively?</a:t>
            </a:r>
          </a:p>
          <a:p>
            <a:pPr marL="4572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631825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A) Role inadequacy - Role conflict - Role ambiguity</a:t>
            </a:r>
          </a:p>
          <a:p>
            <a:pPr marL="631825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B) Role conflict - Role ambiguity - Role insufficiency</a:t>
            </a:r>
          </a:p>
          <a:p>
            <a:pPr marL="631825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C) Role insufficiency - Role ambiguity - Role conflict</a:t>
            </a:r>
          </a:p>
          <a:p>
            <a:pPr marL="631825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D) Role ambiguity - Role conflict - Role insufficiency</a:t>
            </a:r>
          </a:p>
          <a:p>
            <a:pPr marL="631825" indent="0" algn="just">
              <a:buNone/>
            </a:pPr>
            <a:r>
              <a:rPr lang="en-US" sz="2000" dirty="0">
                <a:solidFill>
                  <a:schemeClr val="tx1"/>
                </a:solidFill>
              </a:rPr>
              <a:t>E) Role conflict - Role insufficiency - Role ambiguity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1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C8184E-6B67-40EB-A38A-ADA7C1DC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tr-TR" dirty="0" err="1"/>
              <a:t>Question</a:t>
            </a:r>
            <a:r>
              <a:rPr lang="tr-TR" dirty="0"/>
              <a:t> -7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ECD111-EACC-46A7-9F43-3298C965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/>
              <a:t>Which of the following is not a sign of stress?</a:t>
            </a:r>
          </a:p>
          <a:p>
            <a:pPr marL="45720" indent="0">
              <a:buNone/>
            </a:pPr>
            <a:r>
              <a:rPr lang="en-US" sz="2400" dirty="0"/>
              <a:t>A) Depression, tension</a:t>
            </a:r>
          </a:p>
          <a:p>
            <a:pPr marL="45720" indent="0">
              <a:buNone/>
            </a:pPr>
            <a:r>
              <a:rPr lang="en-US" sz="2400" dirty="0"/>
              <a:t>B) </a:t>
            </a:r>
            <a:r>
              <a:rPr lang="tr-TR" sz="2400" dirty="0"/>
              <a:t>R</a:t>
            </a:r>
            <a:r>
              <a:rPr lang="en-US" sz="2400" dirty="0" err="1"/>
              <a:t>egular</a:t>
            </a:r>
            <a:r>
              <a:rPr lang="en-US" sz="2400" dirty="0"/>
              <a:t> living</a:t>
            </a:r>
          </a:p>
          <a:p>
            <a:pPr marL="45720" indent="0">
              <a:buNone/>
            </a:pPr>
            <a:r>
              <a:rPr lang="en-US" sz="2400" dirty="0"/>
              <a:t>C) </a:t>
            </a:r>
            <a:r>
              <a:rPr lang="tr-TR" sz="2400" dirty="0"/>
              <a:t>F</a:t>
            </a:r>
            <a:r>
              <a:rPr lang="en-US" sz="2400" dirty="0" err="1"/>
              <a:t>ind</a:t>
            </a:r>
            <a:r>
              <a:rPr lang="en-US" sz="2400" dirty="0"/>
              <a:t> </a:t>
            </a:r>
            <a:r>
              <a:rPr lang="tr-TR" sz="2400" dirty="0" err="1"/>
              <a:t>important</a:t>
            </a:r>
            <a:r>
              <a:rPr lang="tr-TR" sz="2400" dirty="0"/>
              <a:t> </a:t>
            </a:r>
            <a:r>
              <a:rPr lang="tr-TR" sz="2400" dirty="0" err="1"/>
              <a:t>things</a:t>
            </a:r>
            <a:r>
              <a:rPr lang="en-US" sz="2400" dirty="0"/>
              <a:t> meaningless</a:t>
            </a:r>
          </a:p>
          <a:p>
            <a:pPr marL="45720" indent="0">
              <a:buNone/>
            </a:pPr>
            <a:r>
              <a:rPr lang="en-US" sz="2400" dirty="0"/>
              <a:t>D) </a:t>
            </a:r>
            <a:r>
              <a:rPr lang="tr-TR" sz="2400" dirty="0"/>
              <a:t>L</a:t>
            </a:r>
            <a:r>
              <a:rPr lang="en-US" sz="2400" dirty="0" err="1"/>
              <a:t>oss</a:t>
            </a:r>
            <a:r>
              <a:rPr lang="en-US" sz="2400" dirty="0"/>
              <a:t> of motivation to do anything</a:t>
            </a:r>
          </a:p>
          <a:p>
            <a:pPr marL="45720" indent="0">
              <a:buNone/>
            </a:pPr>
            <a:r>
              <a:rPr lang="en-US" sz="2400" dirty="0"/>
              <a:t>E) Inability to focus on the subject</a:t>
            </a:r>
            <a:endParaRPr lang="en-GB" sz="2400" dirty="0"/>
          </a:p>
        </p:txBody>
      </p:sp>
      <p:pic>
        <p:nvPicPr>
          <p:cNvPr id="34" name="Picture 33" descr="Many question marks on black background">
            <a:extLst>
              <a:ext uri="{FF2B5EF4-FFF2-40B4-BE49-F238E27FC236}">
                <a16:creationId xmlns:a16="http://schemas.microsoft.com/office/drawing/2014/main" id="{A20F3019-DC48-CBB1-60A3-94105E830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95" r="2" b="2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52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3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934283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1"/>
      </a:lt2>
      <a:accent1>
        <a:srgbClr val="C34DA3"/>
      </a:accent1>
      <a:accent2>
        <a:srgbClr val="A03BB1"/>
      </a:accent2>
      <a:accent3>
        <a:srgbClr val="814DC3"/>
      </a:accent3>
      <a:accent4>
        <a:srgbClr val="413EB3"/>
      </a:accent4>
      <a:accent5>
        <a:srgbClr val="4D7BC3"/>
      </a:accent5>
      <a:accent6>
        <a:srgbClr val="3B9BB1"/>
      </a:accent6>
      <a:hlink>
        <a:srgbClr val="3F5C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728</Words>
  <Application>Microsoft Office PowerPoint</Application>
  <PresentationFormat>Geniş ekran</PresentationFormat>
  <Paragraphs>108</Paragraphs>
  <Slides>13</Slides>
  <Notes>10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Century Gothic</vt:lpstr>
      <vt:lpstr>Roboto</vt:lpstr>
      <vt:lpstr>Sagona Book</vt:lpstr>
      <vt:lpstr>ExploreVTI</vt:lpstr>
      <vt:lpstr>Environmental Protection, Occupational Health and Safety 13</vt:lpstr>
      <vt:lpstr>END OF THE SEMESTER...</vt:lpstr>
      <vt:lpstr>Question -1</vt:lpstr>
      <vt:lpstr>Question -2</vt:lpstr>
      <vt:lpstr>Question -3</vt:lpstr>
      <vt:lpstr>Question -4</vt:lpstr>
      <vt:lpstr>Question -5</vt:lpstr>
      <vt:lpstr>Question -6</vt:lpstr>
      <vt:lpstr>Question -7</vt:lpstr>
      <vt:lpstr>Question -8</vt:lpstr>
      <vt:lpstr>Question -9</vt:lpstr>
      <vt:lpstr>Question -10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Protection, Occupational Health and Safety</dc:title>
  <dc:creator>Fatma Tuğçe Şenberber</dc:creator>
  <cp:lastModifiedBy>Fatma Tuğçe Şenberber</cp:lastModifiedBy>
  <cp:revision>60</cp:revision>
  <dcterms:created xsi:type="dcterms:W3CDTF">2023-03-06T11:29:24Z</dcterms:created>
  <dcterms:modified xsi:type="dcterms:W3CDTF">2023-06-05T21:22:10Z</dcterms:modified>
</cp:coreProperties>
</file>